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4" r:id="rId2"/>
    <p:sldId id="256" r:id="rId3"/>
    <p:sldId id="292" r:id="rId4"/>
    <p:sldId id="296" r:id="rId5"/>
    <p:sldId id="297" r:id="rId6"/>
    <p:sldId id="298" r:id="rId7"/>
    <p:sldId id="286" r:id="rId8"/>
    <p:sldId id="261" r:id="rId9"/>
    <p:sldId id="300" r:id="rId10"/>
    <p:sldId id="299" r:id="rId11"/>
    <p:sldId id="266" r:id="rId12"/>
    <p:sldId id="271" r:id="rId13"/>
    <p:sldId id="274" r:id="rId14"/>
    <p:sldId id="278" r:id="rId15"/>
    <p:sldId id="276" r:id="rId16"/>
    <p:sldId id="290" r:id="rId17"/>
    <p:sldId id="277" r:id="rId18"/>
    <p:sldId id="280" r:id="rId19"/>
    <p:sldId id="281" r:id="rId20"/>
    <p:sldId id="282" r:id="rId21"/>
    <p:sldId id="283" r:id="rId22"/>
    <p:sldId id="285" r:id="rId23"/>
    <p:sldId id="28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A9540-FBC6-4CAE-9C3C-D68AA8EC94EB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3345-816C-4520-B531-905872B0F0DE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3345-816C-4520-B531-905872B0F0DE}" type="slidenum">
              <a:rPr lang="en-TT" smtClean="0"/>
              <a:pPr/>
              <a:t>2</a:t>
            </a:fld>
            <a:endParaRPr lang="en-T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95A877-9114-4417-84F8-9B0D00C15D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n-TT" sz="3200" dirty="0" smtClean="0"/>
          </a:p>
          <a:p>
            <a:pPr algn="ctr"/>
            <a:endParaRPr lang="en-TT" sz="3200" baseline="0" dirty="0" smtClean="0"/>
          </a:p>
          <a:p>
            <a:pPr algn="ctr"/>
            <a:r>
              <a:rPr lang="en-TT" sz="3200" baseline="0" dirty="0" smtClean="0"/>
              <a:t>Traditional</a:t>
            </a:r>
          </a:p>
          <a:p>
            <a:pPr algn="ctr"/>
            <a:endParaRPr lang="en-T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95A877-9114-4417-84F8-9B0D00C15D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C0D7-FE81-46C7-83B9-1C0678758D10}" type="datetimeFigureOut">
              <a:rPr lang="en-TT" smtClean="0"/>
              <a:pPr/>
              <a:t>02/09/2012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5A49-401A-40DD-ACCD-1355EBB6C9BC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Population of Suriname 2004</a:t>
            </a:r>
            <a:br>
              <a:rPr lang="en-US" smtClean="0"/>
            </a:br>
            <a:r>
              <a:rPr lang="en-US" smtClean="0"/>
              <a:t> 492.829 </a:t>
            </a:r>
            <a:br>
              <a:rPr lang="en-US" smtClean="0"/>
            </a:br>
            <a:r>
              <a:rPr lang="en-US" smtClean="0"/>
              <a:t>Census Bureau 2005</a:t>
            </a:r>
            <a:endParaRPr lang="en-US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Maroon</a:t>
            </a:r>
          </a:p>
          <a:p>
            <a:r>
              <a:rPr lang="en-US" smtClean="0"/>
              <a:t>Creole</a:t>
            </a:r>
          </a:p>
          <a:p>
            <a:r>
              <a:rPr lang="en-US" smtClean="0"/>
              <a:t>Hindoestaan (Indian)</a:t>
            </a:r>
          </a:p>
          <a:p>
            <a:r>
              <a:rPr lang="en-US" smtClean="0"/>
              <a:t>Javanese(Indonesian)</a:t>
            </a:r>
          </a:p>
          <a:p>
            <a:r>
              <a:rPr lang="en-US" smtClean="0"/>
              <a:t>Mixed</a:t>
            </a:r>
          </a:p>
          <a:p>
            <a:r>
              <a:rPr lang="en-US" smtClean="0"/>
              <a:t>Others</a:t>
            </a:r>
          </a:p>
          <a:p>
            <a:r>
              <a:rPr lang="en-US" smtClean="0"/>
              <a:t>Unknown</a:t>
            </a:r>
            <a:endParaRPr lang="en-US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72.553 (‘72 -35.838)</a:t>
            </a:r>
          </a:p>
          <a:p>
            <a:r>
              <a:rPr lang="en-US" smtClean="0"/>
              <a:t>87.202 (’72-119.009)</a:t>
            </a:r>
          </a:p>
          <a:p>
            <a:r>
              <a:rPr lang="en-US" smtClean="0"/>
              <a:t>135.117(’72-142.917)</a:t>
            </a:r>
          </a:p>
          <a:p>
            <a:r>
              <a:rPr lang="en-US" smtClean="0"/>
              <a:t>71.879 (’72- 57.688)</a:t>
            </a:r>
          </a:p>
          <a:p>
            <a:r>
              <a:rPr lang="en-US" smtClean="0"/>
              <a:t>61.524</a:t>
            </a:r>
          </a:p>
          <a:p>
            <a:r>
              <a:rPr lang="en-US" smtClean="0"/>
              <a:t>31.975 (’72-24.155)</a:t>
            </a:r>
          </a:p>
          <a:p>
            <a:r>
              <a:rPr lang="en-US" smtClean="0"/>
              <a:t>32.579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Western Education for Girls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1762 – late 1980’s – not important  </a:t>
            </a:r>
          </a:p>
          <a:p>
            <a:pPr>
              <a:buNone/>
            </a:pPr>
            <a:r>
              <a:rPr lang="en-TT" dirty="0" smtClean="0"/>
              <a:t>	education in traditional roles and ethics were more important in order to preserve African lifestyle</a:t>
            </a:r>
          </a:p>
          <a:p>
            <a:r>
              <a:rPr lang="en-TT" dirty="0" smtClean="0"/>
              <a:t> 1990 – to date – mindset changed, more girls </a:t>
            </a:r>
          </a:p>
          <a:p>
            <a:pPr>
              <a:buNone/>
            </a:pPr>
            <a:r>
              <a:rPr lang="en-TT" dirty="0" smtClean="0"/>
              <a:t>	in high school and university</a:t>
            </a:r>
            <a:endParaRPr lang="en-T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Self embroidered </a:t>
            </a:r>
            <a:r>
              <a:rPr lang="en-TT" dirty="0" err="1" smtClean="0"/>
              <a:t>pangi’s</a:t>
            </a:r>
            <a:r>
              <a:rPr lang="en-TT" dirty="0" smtClean="0"/>
              <a:t>(wraps)</a:t>
            </a:r>
            <a:endParaRPr lang="en-TT" dirty="0"/>
          </a:p>
        </p:txBody>
      </p:sp>
      <p:pic>
        <p:nvPicPr>
          <p:cNvPr id="1026" name="Picture 2" descr="http://a7.sphotos.ak.fbcdn.net/hphotos-ak-ash4/313306_1550440136208_1691268470_748336_149635205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5116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vulnerable groups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Maroon(72.553)</a:t>
            </a:r>
            <a:r>
              <a:rPr lang="en-US" smtClean="0"/>
              <a:t> and </a:t>
            </a:r>
            <a:r>
              <a:rPr lang="en-US" b="1" smtClean="0"/>
              <a:t>Indigenous(18.037</a:t>
            </a:r>
            <a:r>
              <a:rPr lang="en-US" smtClean="0"/>
              <a:t>-</a:t>
            </a:r>
            <a:r>
              <a:rPr lang="en-US" sz="1400" smtClean="0"/>
              <a:t>Bureau of Statistics, 2005</a:t>
            </a:r>
            <a:r>
              <a:rPr lang="en-US" b="1" smtClean="0"/>
              <a:t>)</a:t>
            </a:r>
            <a:r>
              <a:rPr lang="en-US" smtClean="0"/>
              <a:t> population. Living in tribal communities in the rural and remote (interior) areas of Suriname.</a:t>
            </a:r>
          </a:p>
          <a:p>
            <a:pPr eaLnBrk="1" hangingPunct="1"/>
            <a:r>
              <a:rPr lang="en-US" smtClean="0"/>
              <a:t>Poor access to the most basic social- and economical infrastructure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Colonial educational system of Suriname (1929 -1975  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started in 1929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-    Retrenchment of provided education to the population divided in :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City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District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Interior (boslandonderwijs: dutch for bushland education)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Qualifications of teachers at primary school level in kolonial time</a:t>
            </a:r>
            <a:r>
              <a:rPr lang="en-US" sz="1800" smtClean="0"/>
              <a:t>(</a:t>
            </a:r>
            <a:r>
              <a:rPr lang="en-US" sz="1800" b="1" smtClean="0"/>
              <a:t>6 grades + 2 years pre-school</a:t>
            </a:r>
            <a:r>
              <a:rPr lang="en-US" sz="1800" smtClean="0"/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City	-	Only graduates from the 				teachers college(4 years)</a:t>
            </a:r>
          </a:p>
          <a:p>
            <a:pPr eaLnBrk="1" hangingPunct="1"/>
            <a:r>
              <a:rPr lang="en-US" smtClean="0"/>
              <a:t>Districts	-	Graduates(</a:t>
            </a:r>
            <a:r>
              <a:rPr lang="en-US" sz="2000" smtClean="0"/>
              <a:t>from the teachers college)</a:t>
            </a:r>
            <a:r>
              <a:rPr lang="en-US" smtClean="0"/>
              <a:t> 			and teacher trainees				(</a:t>
            </a:r>
            <a:r>
              <a:rPr lang="en-US" sz="2000" smtClean="0"/>
              <a:t>experienced</a:t>
            </a:r>
            <a:r>
              <a:rPr lang="en-US" smtClean="0"/>
              <a:t> </a:t>
            </a:r>
            <a:r>
              <a:rPr lang="en-US" sz="2000" smtClean="0"/>
              <a:t>undergraduates, 1 year training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Interior	-	Only undergraduates</a:t>
            </a:r>
          </a:p>
          <a:p>
            <a:pPr eaLnBrk="1" hangingPunct="1">
              <a:buFontTx/>
              <a:buNone/>
            </a:pPr>
            <a:r>
              <a:rPr lang="en-US" smtClean="0"/>
              <a:t>				(</a:t>
            </a:r>
            <a:r>
              <a:rPr lang="en-US" sz="2000" smtClean="0"/>
              <a:t>training 6 months – 1 year)</a:t>
            </a: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Structural changes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1973   	 – 	unification and equalization of the 			              formal educational system by law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			(</a:t>
            </a:r>
            <a:r>
              <a:rPr lang="en-US" sz="1800" dirty="0" smtClean="0"/>
              <a:t>by the Minister of education- Drs R. </a:t>
            </a:r>
            <a:r>
              <a:rPr lang="en-US" sz="1800" dirty="0" err="1" smtClean="0"/>
              <a:t>Venetiaan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1980’s 	– 	upgrading courses for 				 	               undergraduate teacher trainees      	         		               of the interior(Maroon &amp; </a:t>
            </a:r>
            <a:r>
              <a:rPr lang="en-US" sz="2400" dirty="0" err="1" smtClean="0"/>
              <a:t>Amer</a:t>
            </a:r>
            <a:r>
              <a:rPr lang="en-US" sz="2400" dirty="0" smtClean="0"/>
              <a:t>-Indian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                      communities)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Structural changes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Mid ’80’s 	– 	domestic war and closure of 	   	             	 schools in the interior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’90’s		-	renewal training of 					teachers 6 months to 1 				year ( the students are 				drop-outs of the 					secondary school or  high </a:t>
            </a:r>
          </a:p>
          <a:p>
            <a:pPr lvl="8">
              <a:lnSpc>
                <a:spcPct val="90000"/>
              </a:lnSpc>
              <a:buNone/>
            </a:pPr>
            <a:r>
              <a:rPr lang="en-US" sz="3200" dirty="0" smtClean="0"/>
              <a:t>School)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There were no teachers available for the interior.</a:t>
            </a:r>
          </a:p>
          <a:p>
            <a:endParaRPr lang="en-T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2000-TO DATE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Gradual increase of qualified teachers in primary schools in the interior</a:t>
            </a:r>
          </a:p>
          <a:p>
            <a:r>
              <a:rPr lang="en-TT" dirty="0" smtClean="0"/>
              <a:t>Two nucleus secondary schools (</a:t>
            </a:r>
            <a:r>
              <a:rPr lang="en-TT" dirty="0" err="1" smtClean="0"/>
              <a:t>Albina</a:t>
            </a:r>
            <a:r>
              <a:rPr lang="en-TT" dirty="0" smtClean="0"/>
              <a:t> and A </a:t>
            </a:r>
            <a:r>
              <a:rPr lang="en-TT" dirty="0" err="1" smtClean="0"/>
              <a:t>Tjoni</a:t>
            </a:r>
            <a:r>
              <a:rPr lang="en-TT" dirty="0" smtClean="0"/>
              <a:t> </a:t>
            </a:r>
          </a:p>
          <a:p>
            <a:r>
              <a:rPr lang="en-TT" dirty="0" smtClean="0"/>
              <a:t>Continuous upgrading courses for unqualified teachers. </a:t>
            </a:r>
            <a:endParaRPr lang="en-T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Development level of Maroon societies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Illiteracy level is significantly high especially in the remote villages of the interior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Lack of proper sanitation facilities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Poor access to credit facilities due to land right problems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Poor transportation facilities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High socio-economic dependency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Poor organizational facilities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Empowering Village Women</a:t>
            </a:r>
          </a:p>
        </p:txBody>
      </p:sp>
      <p:pic>
        <p:nvPicPr>
          <p:cNvPr id="512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00200"/>
            <a:ext cx="6064250" cy="45481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TT" sz="2400" dirty="0" smtClean="0"/>
              <a:t>Maroon Women  at work</a:t>
            </a:r>
            <a:endParaRPr lang="en-TT" sz="2400" dirty="0"/>
          </a:p>
        </p:txBody>
      </p:sp>
      <p:pic>
        <p:nvPicPr>
          <p:cNvPr id="4" name="Picture 4" descr="http://a1.sphotos.ak.fbcdn.net/hphotos-ak-ash2/38023_1159444361558_1691268470_281337_3304053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71600" y="838200"/>
            <a:ext cx="6858000" cy="51435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7600" y="3048000"/>
          <a:ext cx="1828800" cy="762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Teachers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7600" y="3048000"/>
          <a:ext cx="1828800" cy="762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Teachers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T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T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Stewardship of Government and NGO’s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Economic empowerment</a:t>
            </a:r>
          </a:p>
          <a:p>
            <a:pPr>
              <a:buNone/>
            </a:pPr>
            <a:r>
              <a:rPr lang="en-TT" dirty="0"/>
              <a:t> </a:t>
            </a:r>
            <a:r>
              <a:rPr lang="en-TT" dirty="0" smtClean="0"/>
              <a:t>	Capacity building – Government &amp; NGO’s</a:t>
            </a:r>
          </a:p>
          <a:p>
            <a:pPr>
              <a:buNone/>
            </a:pPr>
            <a:r>
              <a:rPr lang="en-TT" dirty="0"/>
              <a:t>	</a:t>
            </a:r>
            <a:r>
              <a:rPr lang="en-TT" dirty="0" smtClean="0"/>
              <a:t>Micro entrepreneurs – agribusiness </a:t>
            </a:r>
          </a:p>
          <a:p>
            <a:r>
              <a:rPr lang="en-TT" dirty="0" smtClean="0"/>
              <a:t>Political empowerment </a:t>
            </a:r>
          </a:p>
          <a:p>
            <a:r>
              <a:rPr lang="en-TT" dirty="0" smtClean="0"/>
              <a:t>Social empowerment </a:t>
            </a:r>
          </a:p>
          <a:p>
            <a:pPr>
              <a:buNone/>
            </a:pPr>
            <a:r>
              <a:rPr lang="en-TT" dirty="0" smtClean="0"/>
              <a:t>	Formal and informal networks</a:t>
            </a:r>
          </a:p>
          <a:p>
            <a:pPr>
              <a:buNone/>
            </a:pPr>
            <a:r>
              <a:rPr lang="en-TT" dirty="0" smtClean="0"/>
              <a:t>    Grass Root Organizations </a:t>
            </a:r>
          </a:p>
          <a:p>
            <a:endParaRPr lang="en-T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2.sphotos.ak.fbcdn.net/hphotos-ak-snc6/66988_1202590160176_1691268470_356230_42378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685800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Challenges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 flipV="1">
            <a:off x="457200" y="6126163"/>
            <a:ext cx="442392" cy="183157"/>
          </a:xfrm>
        </p:spPr>
        <p:txBody>
          <a:bodyPr>
            <a:normAutofit fontScale="32500" lnSpcReduction="20000"/>
          </a:bodyPr>
          <a:lstStyle/>
          <a:p>
            <a:pPr lvl="1" eaLnBrk="1" hangingPunct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700808"/>
            <a:ext cx="8435280" cy="442535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Interior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 smtClean="0"/>
              <a:t>Lack of title on the land (live and work on)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 smtClean="0"/>
              <a:t>Traditional production infrastructure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 smtClean="0"/>
              <a:t>Multi tasking of labor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 smtClean="0"/>
              <a:t>High illiteracy rate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 smtClean="0"/>
              <a:t>Dependency on the transportation of products from remote areas to urban areas mostly over waterways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Gender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TT" dirty="0" smtClean="0"/>
              <a:t>Unicef &amp; VVOB primary school mapping 2010</a:t>
            </a:r>
          </a:p>
          <a:p>
            <a:r>
              <a:rPr lang="en-TT" dirty="0" smtClean="0"/>
              <a:t>1</a:t>
            </a:r>
            <a:r>
              <a:rPr lang="en-TT" baseline="30000" dirty="0" smtClean="0"/>
              <a:t>st</a:t>
            </a:r>
            <a:r>
              <a:rPr lang="en-TT" dirty="0" smtClean="0"/>
              <a:t> Grade and 6</a:t>
            </a:r>
            <a:r>
              <a:rPr lang="en-TT" baseline="30000" dirty="0" smtClean="0"/>
              <a:t>th</a:t>
            </a:r>
            <a:r>
              <a:rPr lang="en-TT" dirty="0" smtClean="0"/>
              <a:t> grade</a:t>
            </a:r>
          </a:p>
          <a:p>
            <a:r>
              <a:rPr lang="en-TT" dirty="0" smtClean="0"/>
              <a:t>M 608		218</a:t>
            </a:r>
          </a:p>
          <a:p>
            <a:r>
              <a:rPr lang="en-TT" dirty="0" smtClean="0"/>
              <a:t>F   509		326</a:t>
            </a:r>
            <a:endParaRPr lang="en-T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T" dirty="0" smtClean="0"/>
              <a:t>Political Offices</a:t>
            </a:r>
          </a:p>
          <a:p>
            <a:pPr>
              <a:buNone/>
            </a:pPr>
            <a:r>
              <a:rPr lang="en-TT" dirty="0" smtClean="0"/>
              <a:t> </a:t>
            </a:r>
            <a:r>
              <a:rPr lang="en-TT" dirty="0" err="1" smtClean="0"/>
              <a:t>Kabinet</a:t>
            </a:r>
            <a:r>
              <a:rPr lang="en-TT" dirty="0" smtClean="0"/>
              <a:t> ministers</a:t>
            </a:r>
          </a:p>
          <a:p>
            <a:pPr>
              <a:buNone/>
            </a:pPr>
            <a:r>
              <a:rPr lang="en-TT" dirty="0" smtClean="0"/>
              <a:t>2005-2010  Diplomats</a:t>
            </a:r>
          </a:p>
          <a:p>
            <a:pPr>
              <a:buNone/>
            </a:pPr>
            <a:r>
              <a:rPr lang="en-TT" dirty="0" smtClean="0"/>
              <a:t>M 2		4</a:t>
            </a:r>
          </a:p>
          <a:p>
            <a:pPr>
              <a:buNone/>
            </a:pPr>
            <a:r>
              <a:rPr lang="en-TT" dirty="0" smtClean="0"/>
              <a:t>F   1		2</a:t>
            </a:r>
          </a:p>
          <a:p>
            <a:pPr>
              <a:buNone/>
            </a:pPr>
            <a:r>
              <a:rPr lang="en-TT" dirty="0" smtClean="0"/>
              <a:t>2010 – 2015</a:t>
            </a:r>
          </a:p>
          <a:p>
            <a:pPr>
              <a:buNone/>
            </a:pPr>
            <a:r>
              <a:rPr lang="en-TT" dirty="0" smtClean="0"/>
              <a:t>M 5		4</a:t>
            </a:r>
          </a:p>
          <a:p>
            <a:pPr>
              <a:buNone/>
            </a:pPr>
            <a:r>
              <a:rPr lang="en-TT" dirty="0" smtClean="0"/>
              <a:t>F   1		2</a:t>
            </a:r>
            <a:endParaRPr lang="en-T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TT" sz="15300" dirty="0" smtClean="0"/>
              <a:t>Thank</a:t>
            </a:r>
            <a:r>
              <a:rPr lang="en-TT" dirty="0" smtClean="0"/>
              <a:t> </a:t>
            </a:r>
            <a:r>
              <a:rPr lang="en-TT" sz="18400" dirty="0" smtClean="0"/>
              <a:t>You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365103"/>
            <a:ext cx="3737962" cy="1368153"/>
          </a:xfrm>
        </p:spPr>
        <p:txBody>
          <a:bodyPr>
            <a:normAutofit fontScale="92500" lnSpcReduction="10000"/>
          </a:bodyPr>
          <a:lstStyle/>
          <a:p>
            <a:r>
              <a:rPr lang="en-TT" sz="4400" dirty="0" smtClean="0">
                <a:latin typeface="Australian Sunrise" pitchFamily="2" charset="0"/>
              </a:rPr>
              <a:t>Dank U</a:t>
            </a:r>
          </a:p>
          <a:p>
            <a:r>
              <a:rPr lang="en-TT" sz="4400" dirty="0" err="1" smtClean="0">
                <a:latin typeface="Australian Sunrise" pitchFamily="2" charset="0"/>
              </a:rPr>
              <a:t>Grantangi</a:t>
            </a:r>
            <a:endParaRPr lang="en-TT" sz="4400" dirty="0">
              <a:latin typeface="Australian Sunris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ife in Surinamese tribal communities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Traditional Education </a:t>
            </a:r>
            <a:r>
              <a:rPr lang="en-US" dirty="0" err="1" smtClean="0"/>
              <a:t>vs</a:t>
            </a:r>
            <a:r>
              <a:rPr lang="en-US" dirty="0" smtClean="0"/>
              <a:t> Western Education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TT" dirty="0" smtClean="0"/>
              <a:t>Tribal Leadership</a:t>
            </a:r>
            <a:br>
              <a:rPr lang="en-TT" dirty="0" smtClean="0"/>
            </a:br>
            <a:r>
              <a:rPr lang="en-TT" dirty="0" smtClean="0"/>
              <a:t>Peace Treaty 10 October 1760</a:t>
            </a:r>
            <a:endParaRPr lang="en-TT" dirty="0"/>
          </a:p>
        </p:txBody>
      </p:sp>
      <p:pic>
        <p:nvPicPr>
          <p:cNvPr id="4" name="Picture 2" descr="http://a1.sphotos.ak.fbcdn.net/hphotos-ak-ash4/305399_1550412215510_1691268470_748253_202915058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6034617" cy="49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Tribal governing structure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err="1" smtClean="0"/>
              <a:t>Gaaman</a:t>
            </a:r>
            <a:r>
              <a:rPr lang="en-TT" dirty="0" smtClean="0"/>
              <a:t>/King</a:t>
            </a:r>
          </a:p>
          <a:p>
            <a:r>
              <a:rPr lang="en-TT" dirty="0" smtClean="0"/>
              <a:t>High Chief (Ede </a:t>
            </a:r>
            <a:r>
              <a:rPr lang="en-TT" dirty="0" err="1" smtClean="0"/>
              <a:t>Kabiten</a:t>
            </a:r>
            <a:r>
              <a:rPr lang="en-TT" dirty="0" smtClean="0"/>
              <a:t>)/</a:t>
            </a:r>
            <a:r>
              <a:rPr lang="en-TT" dirty="0" err="1" smtClean="0"/>
              <a:t>Viskarie</a:t>
            </a:r>
            <a:endParaRPr lang="en-TT" dirty="0" smtClean="0"/>
          </a:p>
          <a:p>
            <a:r>
              <a:rPr lang="en-TT" dirty="0" smtClean="0"/>
              <a:t>Village Chief (male/female)</a:t>
            </a:r>
          </a:p>
          <a:p>
            <a:r>
              <a:rPr lang="en-TT" dirty="0" err="1" smtClean="0"/>
              <a:t>Basya</a:t>
            </a:r>
            <a:r>
              <a:rPr lang="en-TT" dirty="0"/>
              <a:t> </a:t>
            </a:r>
            <a:r>
              <a:rPr lang="en-TT" dirty="0" smtClean="0"/>
              <a:t>(2male/2 female per chief)</a:t>
            </a:r>
          </a:p>
          <a:p>
            <a:r>
              <a:rPr lang="en-TT" dirty="0" smtClean="0"/>
              <a:t>Elders (male/female)</a:t>
            </a:r>
          </a:p>
          <a:p>
            <a:endParaRPr lang="en-T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dirty="0" smtClean="0"/>
              <a:t>Female Maroon hero’s</a:t>
            </a:r>
            <a:br>
              <a:rPr lang="en-TT" dirty="0" smtClean="0"/>
            </a:br>
            <a:r>
              <a:rPr lang="en-TT" dirty="0" smtClean="0"/>
              <a:t>in the war against Slavery </a:t>
            </a:r>
            <a:r>
              <a:rPr lang="en-TT" smtClean="0"/>
              <a:t>in Suriname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Ma </a:t>
            </a:r>
            <a:r>
              <a:rPr lang="en-TT" dirty="0" err="1" smtClean="0"/>
              <a:t>Paansa</a:t>
            </a:r>
            <a:endParaRPr lang="en-TT" dirty="0" smtClean="0"/>
          </a:p>
          <a:p>
            <a:r>
              <a:rPr lang="en-TT" dirty="0" smtClean="0"/>
              <a:t>Ma </a:t>
            </a:r>
            <a:r>
              <a:rPr lang="en-TT" dirty="0" err="1" smtClean="0"/>
              <a:t>Abenkina</a:t>
            </a:r>
            <a:endParaRPr lang="en-TT" dirty="0" smtClean="0"/>
          </a:p>
          <a:p>
            <a:r>
              <a:rPr lang="en-TT" dirty="0" smtClean="0"/>
              <a:t>Ma Kato</a:t>
            </a:r>
          </a:p>
          <a:p>
            <a:r>
              <a:rPr lang="en-TT" dirty="0" smtClean="0"/>
              <a:t>Ma Susanna</a:t>
            </a:r>
            <a:endParaRPr lang="en-T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Education is the Gateway to success and 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Informal education,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networks of individual or collective interaction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Formal education, officially structured by  the government within the judicial system of a country</a:t>
            </a:r>
          </a:p>
          <a:p>
            <a:pPr eaLnBrk="1" hangingPunct="1"/>
            <a:r>
              <a:rPr lang="en-US" sz="2800" smtClean="0"/>
              <a:t>Education provides opportunities to access knowledge and recourses, survive, sustainable development and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Role of  Maroon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Knowledge of the land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Knowledge of the culture and values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Educator (children)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Food producer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Social cooperation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Advisor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most likely based on seniority and prestige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Western Education in Maroon land</a:t>
            </a:r>
            <a:endParaRPr lang="en-TT" dirty="0"/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1403648" y="1556792"/>
          <a:ext cx="6408712" cy="5126970"/>
        </p:xfrm>
        <a:graphic>
          <a:graphicData uri="http://schemas.openxmlformats.org/presentationml/2006/ole">
            <p:oleObj spid="_x0000_s49154" name="Photo Editor Photo" r:id="rId3" imgW="6095238" imgH="457142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460</Words>
  <Application>Microsoft Office PowerPoint</Application>
  <PresentationFormat>On-screen Show (4:3)</PresentationFormat>
  <Paragraphs>150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Photo Editor Photo</vt:lpstr>
      <vt:lpstr>Population of Suriname 2004  492.829  Census Bureau 2005</vt:lpstr>
      <vt:lpstr>Maroon Women  at work</vt:lpstr>
      <vt:lpstr>Life in Surinamese tribal communities </vt:lpstr>
      <vt:lpstr>Tribal Leadership Peace Treaty 10 October 1760</vt:lpstr>
      <vt:lpstr>Tribal governing structure</vt:lpstr>
      <vt:lpstr>Female Maroon hero’s in the war against Slavery in Suriname</vt:lpstr>
      <vt:lpstr>Education is the Gateway to success and development</vt:lpstr>
      <vt:lpstr>Role of  Maroon Women</vt:lpstr>
      <vt:lpstr>Western Education in Maroon land</vt:lpstr>
      <vt:lpstr>Western Education for Girls</vt:lpstr>
      <vt:lpstr>Self embroidered pangi’s(wraps)</vt:lpstr>
      <vt:lpstr>The most vulnerable groups</vt:lpstr>
      <vt:lpstr>The Colonial educational system of Suriname (1929 -1975  )</vt:lpstr>
      <vt:lpstr>Qualifications of teachers at primary school level in kolonial time(6 grades + 2 years pre-school)</vt:lpstr>
      <vt:lpstr>Structural changes</vt:lpstr>
      <vt:lpstr>Structural changes</vt:lpstr>
      <vt:lpstr>2000-TO DATE</vt:lpstr>
      <vt:lpstr>Development level of Maroon societies</vt:lpstr>
      <vt:lpstr>Empowering Village Women</vt:lpstr>
      <vt:lpstr>Stewardship of Government and NGO’s</vt:lpstr>
      <vt:lpstr>Slide 21</vt:lpstr>
      <vt:lpstr>Challenges</vt:lpstr>
      <vt:lpstr>Gender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graand-galon</dc:creator>
  <cp:lastModifiedBy>Tok</cp:lastModifiedBy>
  <cp:revision>28</cp:revision>
  <dcterms:created xsi:type="dcterms:W3CDTF">2011-11-09T18:20:52Z</dcterms:created>
  <dcterms:modified xsi:type="dcterms:W3CDTF">2012-09-02T22:05:08Z</dcterms:modified>
</cp:coreProperties>
</file>